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9"/>
  </p:notesMasterIdLst>
  <p:sldIdLst>
    <p:sldId id="284" r:id="rId5"/>
    <p:sldId id="285" r:id="rId6"/>
    <p:sldId id="287" r:id="rId7"/>
    <p:sldId id="28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CB7A5F-DDF6-4237-BC32-638F1FB6C35E}" v="2" dt="2024-10-22T22:20:40.702"/>
    <p1510:client id="{9C5031D6-1FCB-3E6B-F1DA-78BC08A6D073}" v="6" dt="2024-10-22T22:06:42.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4C370-CDCA-4687-86EC-1A55B2975BD3}"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CB41F-A43D-427D-9C99-AB38FD110692}" type="slidenum">
              <a:rPr lang="en-US" smtClean="0"/>
              <a:t>‹#›</a:t>
            </a:fld>
            <a:endParaRPr lang="en-US"/>
          </a:p>
        </p:txBody>
      </p:sp>
    </p:spTree>
    <p:extLst>
      <p:ext uri="{BB962C8B-B14F-4D97-AF65-F5344CB8AC3E}">
        <p14:creationId xmlns:p14="http://schemas.microsoft.com/office/powerpoint/2010/main" val="142048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TFI- tool for implementation fidelity PBIS</a:t>
            </a:r>
          </a:p>
          <a:p>
            <a:r>
              <a:rPr lang="en-US" dirty="0"/>
              <a:t>Dashboard-How LEAs and schools are meeting the needs of diverse student population.</a:t>
            </a:r>
          </a:p>
        </p:txBody>
      </p:sp>
      <p:sp>
        <p:nvSpPr>
          <p:cNvPr id="4" name="Slide Number Placeholder 3"/>
          <p:cNvSpPr>
            <a:spLocks noGrp="1"/>
          </p:cNvSpPr>
          <p:nvPr>
            <p:ph type="sldNum" sz="quarter" idx="5"/>
          </p:nvPr>
        </p:nvSpPr>
        <p:spPr/>
        <p:txBody>
          <a:bodyPr/>
          <a:lstStyle/>
          <a:p>
            <a:fld id="{AB213040-B97E-4526-BEA8-04FB2E2ECD66}" type="slidenum">
              <a:rPr lang="en-US" smtClean="0"/>
              <a:t>2</a:t>
            </a:fld>
            <a:endParaRPr lang="en-US"/>
          </a:p>
        </p:txBody>
      </p:sp>
    </p:spTree>
    <p:extLst>
      <p:ext uri="{BB962C8B-B14F-4D97-AF65-F5344CB8AC3E}">
        <p14:creationId xmlns:p14="http://schemas.microsoft.com/office/powerpoint/2010/main" val="3304431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3</a:t>
            </a:fld>
            <a:endParaRPr lang="en-US"/>
          </a:p>
        </p:txBody>
      </p:sp>
    </p:spTree>
    <p:extLst>
      <p:ext uri="{BB962C8B-B14F-4D97-AF65-F5344CB8AC3E}">
        <p14:creationId xmlns:p14="http://schemas.microsoft.com/office/powerpoint/2010/main" val="3870623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fld id="{57ECB41F-A43D-427D-9C99-AB38FD110692}" type="slidenum">
              <a:rPr lang="en-US" smtClean="0"/>
              <a:t>4</a:t>
            </a:fld>
            <a:endParaRPr lang="en-US"/>
          </a:p>
        </p:txBody>
      </p:sp>
    </p:spTree>
    <p:extLst>
      <p:ext uri="{BB962C8B-B14F-4D97-AF65-F5344CB8AC3E}">
        <p14:creationId xmlns:p14="http://schemas.microsoft.com/office/powerpoint/2010/main" val="3913786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093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718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51737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220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3266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626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51444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69923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67171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72320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3159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4/1/2025</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6111567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a:t>Connecting the Dots:</a:t>
            </a:r>
            <a:br>
              <a:rPr lang="en-US"/>
            </a:br>
            <a:r>
              <a:rPr lang="en-US"/>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a:t>PBIS Tiered Fidelity Inventory (TFI): </a:t>
            </a:r>
            <a:r>
              <a:rPr lang="en-US" sz="2800"/>
              <a:t>a tool that is used by school site teams to determine implementation fidelity of the PBIS Framework to best support student, staff, parent/guardian, and community need.</a:t>
            </a:r>
          </a:p>
          <a:p>
            <a:pPr marL="0" indent="0">
              <a:buNone/>
            </a:pPr>
            <a:endParaRPr lang="en-US" sz="2800"/>
          </a:p>
          <a:p>
            <a:r>
              <a:rPr lang="en-US" sz="2800" b="1"/>
              <a:t>California Dashboard</a:t>
            </a:r>
            <a:r>
              <a:rPr lang="en-US" sz="2800"/>
              <a:t>: </a:t>
            </a:r>
            <a:r>
              <a:rPr lang="en-US" sz="2800">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a:p>
        </p:txBody>
      </p:sp>
    </p:spTree>
    <p:extLst>
      <p:ext uri="{BB962C8B-B14F-4D97-AF65-F5344CB8AC3E}">
        <p14:creationId xmlns:p14="http://schemas.microsoft.com/office/powerpoint/2010/main" val="988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2023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55917" y="5995435"/>
            <a:ext cx="4025451" cy="611312"/>
          </a:xfrm>
        </p:spPr>
        <p:txBody>
          <a:bodyPr>
            <a:normAutofit/>
          </a:bodyPr>
          <a:lstStyle/>
          <a:p>
            <a:r>
              <a:rPr lang="en-US" sz="2000" dirty="0"/>
              <a:t>PBIS TFI Results 24-25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6" name="Picture 5">
            <a:extLst>
              <a:ext uri="{FF2B5EF4-FFF2-40B4-BE49-F238E27FC236}">
                <a16:creationId xmlns:a16="http://schemas.microsoft.com/office/drawing/2014/main" id="{1B9C1C8F-107B-663E-B6D1-410D5151020B}"/>
              </a:ext>
            </a:extLst>
          </p:cNvPr>
          <p:cNvPicPr>
            <a:picLocks noChangeAspect="1"/>
          </p:cNvPicPr>
          <p:nvPr/>
        </p:nvPicPr>
        <p:blipFill>
          <a:blip r:embed="rId3"/>
          <a:stretch>
            <a:fillRect/>
          </a:stretch>
        </p:blipFill>
        <p:spPr>
          <a:xfrm>
            <a:off x="7360490" y="1196761"/>
            <a:ext cx="4120878" cy="4592929"/>
          </a:xfrm>
          <a:prstGeom prst="rect">
            <a:avLst/>
          </a:prstGeom>
        </p:spPr>
      </p:pic>
      <p:pic>
        <p:nvPicPr>
          <p:cNvPr id="11" name="Content Placeholder 10">
            <a:extLst>
              <a:ext uri="{FF2B5EF4-FFF2-40B4-BE49-F238E27FC236}">
                <a16:creationId xmlns:a16="http://schemas.microsoft.com/office/drawing/2014/main" id="{3C49E8FF-84B0-3811-6042-2D426ECD8C91}"/>
              </a:ext>
            </a:extLst>
          </p:cNvPr>
          <p:cNvPicPr>
            <a:picLocks noGrp="1" noChangeAspect="1"/>
          </p:cNvPicPr>
          <p:nvPr>
            <p:ph idx="1"/>
          </p:nvPr>
        </p:nvPicPr>
        <p:blipFill>
          <a:blip r:embed="rId4"/>
          <a:stretch>
            <a:fillRect/>
          </a:stretch>
        </p:blipFill>
        <p:spPr>
          <a:xfrm>
            <a:off x="184134" y="2225255"/>
            <a:ext cx="6464989" cy="3651250"/>
          </a:xfrm>
        </p:spPr>
      </p:pic>
    </p:spTree>
    <p:extLst>
      <p:ext uri="{BB962C8B-B14F-4D97-AF65-F5344CB8AC3E}">
        <p14:creationId xmlns:p14="http://schemas.microsoft.com/office/powerpoint/2010/main" val="179980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310787" y="1339131"/>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2024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29505" y="6219356"/>
            <a:ext cx="4051863" cy="532139"/>
          </a:xfrm>
        </p:spPr>
        <p:txBody>
          <a:bodyPr>
            <a:normAutofit/>
          </a:bodyPr>
          <a:lstStyle/>
          <a:p>
            <a:r>
              <a:rPr lang="en-US" sz="2000" dirty="0"/>
              <a:t>PBIS TFI Results 24-25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5" name="Picture 4">
            <a:extLst>
              <a:ext uri="{FF2B5EF4-FFF2-40B4-BE49-F238E27FC236}">
                <a16:creationId xmlns:a16="http://schemas.microsoft.com/office/drawing/2014/main" id="{6F15C9D4-E65E-5569-BDD6-8EF1CF3A6C28}"/>
              </a:ext>
            </a:extLst>
          </p:cNvPr>
          <p:cNvPicPr>
            <a:picLocks noChangeAspect="1"/>
          </p:cNvPicPr>
          <p:nvPr/>
        </p:nvPicPr>
        <p:blipFill>
          <a:blip r:embed="rId3"/>
          <a:stretch>
            <a:fillRect/>
          </a:stretch>
        </p:blipFill>
        <p:spPr>
          <a:xfrm>
            <a:off x="7360490" y="1196761"/>
            <a:ext cx="4120878" cy="4592929"/>
          </a:xfrm>
          <a:prstGeom prst="rect">
            <a:avLst/>
          </a:prstGeom>
        </p:spPr>
      </p:pic>
      <p:pic>
        <p:nvPicPr>
          <p:cNvPr id="10" name="Picture 9">
            <a:extLst>
              <a:ext uri="{FF2B5EF4-FFF2-40B4-BE49-F238E27FC236}">
                <a16:creationId xmlns:a16="http://schemas.microsoft.com/office/drawing/2014/main" id="{A1DD104B-86A4-00AB-9C49-1E98D34ACE51}"/>
              </a:ext>
            </a:extLst>
          </p:cNvPr>
          <p:cNvPicPr>
            <a:picLocks noChangeAspect="1"/>
          </p:cNvPicPr>
          <p:nvPr/>
        </p:nvPicPr>
        <p:blipFill>
          <a:blip r:embed="rId4"/>
          <a:stretch>
            <a:fillRect/>
          </a:stretch>
        </p:blipFill>
        <p:spPr>
          <a:xfrm>
            <a:off x="280656" y="2268512"/>
            <a:ext cx="6189175" cy="3521178"/>
          </a:xfrm>
          <a:prstGeom prst="rect">
            <a:avLst/>
          </a:prstGeom>
        </p:spPr>
      </p:pic>
    </p:spTree>
    <p:extLst>
      <p:ext uri="{BB962C8B-B14F-4D97-AF65-F5344CB8AC3E}">
        <p14:creationId xmlns:p14="http://schemas.microsoft.com/office/powerpoint/2010/main" val="862618265"/>
      </p:ext>
    </p:extLst>
  </p:cSld>
  <p:clrMapOvr>
    <a:masterClrMapping/>
  </p:clrMapOvr>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658BDB21BA534AB19E7E6795424C96" ma:contentTypeVersion="18" ma:contentTypeDescription="Create a new document." ma:contentTypeScope="" ma:versionID="b99e4d452e4b00dddc19673f707d0ffd">
  <xsd:schema xmlns:xsd="http://www.w3.org/2001/XMLSchema" xmlns:xs="http://www.w3.org/2001/XMLSchema" xmlns:p="http://schemas.microsoft.com/office/2006/metadata/properties" xmlns:ns2="25ea29ae-926f-4218-86dc-706072785ea8" xmlns:ns3="694ca01e-b79b-4f9c-819e-b618eb304c7c" targetNamespace="http://schemas.microsoft.com/office/2006/metadata/properties" ma:root="true" ma:fieldsID="f804f896608cea183500bcc10ddd0485" ns2:_="" ns3:_="">
    <xsd:import namespace="25ea29ae-926f-4218-86dc-706072785ea8"/>
    <xsd:import namespace="694ca01e-b79b-4f9c-819e-b618eb304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a29ae-926f-4218-86dc-706072785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6766d53-76ce-4f5a-8ce4-87cbeec75f09"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ca01e-b79b-4f9c-819e-b618eb304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07d7c76-464a-4a4d-a51d-6ce4fb868f4f}" ma:internalName="TaxCatchAll" ma:showField="CatchAllData" ma:web="694ca01e-b79b-4f9c-819e-b618eb304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94ca01e-b79b-4f9c-819e-b618eb304c7c">
      <UserInfo>
        <DisplayName>Morar, Sangeeta</DisplayName>
        <AccountId>568</AccountId>
        <AccountType/>
      </UserInfo>
    </SharedWithUsers>
    <TaxCatchAll xmlns="694ca01e-b79b-4f9c-819e-b618eb304c7c" xsi:nil="true"/>
    <lcf76f155ced4ddcb4097134ff3c332f xmlns="25ea29ae-926f-4218-86dc-706072785ea8">
      <Terms xmlns="http://schemas.microsoft.com/office/infopath/2007/PartnerControls"/>
    </lcf76f155ced4ddcb4097134ff3c332f>
    <MediaLengthInSeconds xmlns="25ea29ae-926f-4218-86dc-706072785e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BFEDF0-C6B2-4237-B06A-1A3C878F2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ea29ae-926f-4218-86dc-706072785ea8"/>
    <ds:schemaRef ds:uri="694ca01e-b79b-4f9c-819e-b618eb304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173AB6-8703-4B37-A6A4-A778A2CBA488}">
  <ds:schemaRefs>
    <ds:schemaRef ds:uri="http://www.w3.org/XML/1998/namespace"/>
    <ds:schemaRef ds:uri="http://purl.org/dc/dcmitype/"/>
    <ds:schemaRef ds:uri="http://schemas.microsoft.com/office/2006/metadata/properties"/>
    <ds:schemaRef ds:uri="694ca01e-b79b-4f9c-819e-b618eb304c7c"/>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25ea29ae-926f-4218-86dc-706072785ea8"/>
  </ds:schemaRefs>
</ds:datastoreItem>
</file>

<file path=customXml/itemProps3.xml><?xml version="1.0" encoding="utf-8"?>
<ds:datastoreItem xmlns:ds="http://schemas.openxmlformats.org/officeDocument/2006/customXml" ds:itemID="{EEE4BCE8-CE19-4CCB-882F-9022621D80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TotalTime>
  <Words>290</Words>
  <Application>Microsoft Office PowerPoint</Application>
  <PresentationFormat>Widescreen</PresentationFormat>
  <Paragraphs>19</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Goudy Old Style</vt:lpstr>
      <vt:lpstr>MarrakeshVTI</vt:lpstr>
      <vt:lpstr>Connecting the Dots: Behavioral Supports and Academic Outcomes</vt:lpstr>
      <vt:lpstr>Annual Fidelity Measurements</vt:lpstr>
      <vt:lpstr>PBIS TFI Results 24-25 School Year</vt:lpstr>
      <vt:lpstr>PBIS TFI Results 24-25 School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Fauce, Amy</dc:creator>
  <cp:lastModifiedBy>Fauce, Amy</cp:lastModifiedBy>
  <cp:revision>12</cp:revision>
  <dcterms:created xsi:type="dcterms:W3CDTF">2024-05-20T20:26:21Z</dcterms:created>
  <dcterms:modified xsi:type="dcterms:W3CDTF">2025-04-01T15:24:17Z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0x010100C0658BDB21BA534AB19E7E6795424C96</vt:lpwstr>
  </property>
  <property fmtid="{D5CDD505-2E9C-101B-9397-08002B2CF9AE}" pid="3" name="MediaServiceImageTags">
    <vt:lpwstr/>
  </property>
  <property fmtid="{D5CDD505-2E9C-101B-9397-08002B2CF9AE}" pid="4" name="Order">
    <vt:r8>3643300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